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0"/>
  </p:notesMasterIdLst>
  <p:sldIdLst>
    <p:sldId id="256" r:id="rId2"/>
    <p:sldId id="258" r:id="rId3"/>
    <p:sldId id="265" r:id="rId4"/>
    <p:sldId id="266" r:id="rId5"/>
    <p:sldId id="269" r:id="rId6"/>
    <p:sldId id="270" r:id="rId7"/>
    <p:sldId id="271" r:id="rId8"/>
    <p:sldId id="272" r:id="rId9"/>
    <p:sldId id="282" r:id="rId10"/>
    <p:sldId id="278" r:id="rId11"/>
    <p:sldId id="264" r:id="rId12"/>
    <p:sldId id="279" r:id="rId13"/>
    <p:sldId id="280" r:id="rId14"/>
    <p:sldId id="281" r:id="rId15"/>
    <p:sldId id="273" r:id="rId16"/>
    <p:sldId id="260" r:id="rId17"/>
    <p:sldId id="276" r:id="rId18"/>
    <p:sldId id="26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BD258C-436B-4D62-8B33-F3AA157B3D9A}" type="datetimeFigureOut">
              <a:rPr lang="pt-PT" smtClean="0"/>
              <a:t>27/10/2023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D5DF5-E9F4-4F45-88E2-4B04489994C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888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B3FAD-C568-46C6-A70D-F6223C416281}" type="datetime1">
              <a:rPr lang="pt-PT" smtClean="0"/>
              <a:t>27/10/2023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426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1E4FB-41CD-44B6-96F4-84E9DEA146CE}" type="datetime1">
              <a:rPr lang="pt-PT" smtClean="0"/>
              <a:t>27/10/2023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6122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0154-F765-4B87-8FED-4A2058875A8E}" type="datetime1">
              <a:rPr lang="pt-PT" smtClean="0"/>
              <a:t>27/10/2023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23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742A0-525A-40A7-B948-37EDDD1E4BA0}" type="datetime1">
              <a:rPr lang="pt-PT" smtClean="0"/>
              <a:t>27/10/2023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1499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50C2D-0025-4A75-89FD-B1501BCB64FD}" type="datetime1">
              <a:rPr lang="pt-PT" smtClean="0"/>
              <a:t>27/10/2023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283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3300E-5D93-4E4A-9F02-3B8CE33B4002}" type="datetime1">
              <a:rPr lang="pt-PT" smtClean="0"/>
              <a:t>27/10/2023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6614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CF6CE-F2EC-45E8-A31A-572CEDCC5C66}" type="datetime1">
              <a:rPr lang="pt-PT" smtClean="0"/>
              <a:t>27/10/2023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pt-PT"/>
              <a:t>Dina Rocha - Unidade Biblioteca 2023/2024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4500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DAEECD4-D8B8-49F9-8B8D-D40D2777ED79}" type="datetime1">
              <a:rPr lang="pt-PT" smtClean="0"/>
              <a:t>27/10/2023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t-PT"/>
              <a:t>Dina Rocha - Unidade Biblioteca 2023/2024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8584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27770-8243-416B-9726-EE08B49F439B}" type="datetime1">
              <a:rPr lang="pt-PT" smtClean="0"/>
              <a:t>27/10/2023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440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C9CDC-4101-4471-BDF0-08999D738E36}" type="datetime1">
              <a:rPr lang="pt-PT" smtClean="0"/>
              <a:t>27/10/2023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5203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78084-2E9C-4EEA-8403-83CF78ABA6B9}" type="datetime1">
              <a:rPr lang="pt-PT" smtClean="0"/>
              <a:t>27/10/2023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7370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3F7949E-0EC7-408F-992D-4BDAA4AECA3F}" type="datetime1">
              <a:rPr lang="pt-PT" smtClean="0"/>
              <a:t>27/10/2023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pt-PT"/>
              <a:t>Dina Rocha - Unidade Biblioteca 2023/2024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219D454-886C-4453-A35E-EA7E7F960ED2}" type="slidenum">
              <a:rPr lang="pt-PT" smtClean="0"/>
              <a:t>‹nº›</a:t>
            </a:fld>
            <a:endParaRPr lang="pt-P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99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santarem.pt/pt/bibliotecas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6.png"/><Relationship Id="rId7" Type="http://schemas.openxmlformats.org/officeDocument/2006/relationships/hyperlink" Target="http://farol.web.ua.pt/subjects/guide.php?subject=gestaoreferencias#tab-1" TargetMode="External"/><Relationship Id="rId2" Type="http://schemas.openxmlformats.org/officeDocument/2006/relationships/hyperlink" Target="https://portal.uab.pt/dsd/wp-content/uploads/sites/19/2020/01/APA.pdf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emf"/><Relationship Id="rId5" Type="http://schemas.openxmlformats.org/officeDocument/2006/relationships/image" Target="../media/image7.jpg"/><Relationship Id="rId10" Type="http://schemas.openxmlformats.org/officeDocument/2006/relationships/image" Target="../media/image9.jfif"/><Relationship Id="rId4" Type="http://schemas.openxmlformats.org/officeDocument/2006/relationships/hyperlink" Target="https://apastyle.apa.org/products/publication-manual-7th-edition" TargetMode="External"/><Relationship Id="rId9" Type="http://schemas.openxmlformats.org/officeDocument/2006/relationships/hyperlink" Target="https://repositorio.ispa.pt/handle/10400.12/8617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hyperlink" Target="https://www.mendeley.com/?interaction_required=true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endnote.com/product-details/basic/" TargetMode="External"/><Relationship Id="rId5" Type="http://schemas.openxmlformats.org/officeDocument/2006/relationships/image" Target="../media/image11.jpg"/><Relationship Id="rId4" Type="http://schemas.openxmlformats.org/officeDocument/2006/relationships/hyperlink" Target="https://www.zotero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autores.pt/legislacao-usuarios/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hyperlink" Target="https://www.spautores.pt/perguntas-frequentes/servico-juridicos" TargetMode="External"/><Relationship Id="rId4" Type="http://schemas.openxmlformats.org/officeDocument/2006/relationships/hyperlink" Target="https://www.igac.gov.pt/inicio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campus.ipsantarem.pt/e-infohub/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arquivo.pt/" TargetMode="External"/><Relationship Id="rId3" Type="http://schemas.openxmlformats.org/officeDocument/2006/relationships/image" Target="../media/image2.emf"/><Relationship Id="rId7" Type="http://schemas.openxmlformats.org/officeDocument/2006/relationships/image" Target="../media/image19.jpg"/><Relationship Id="rId2" Type="http://schemas.openxmlformats.org/officeDocument/2006/relationships/hyperlink" Target="http://www.arquivo.pt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portal.educast.fccn.pt/" TargetMode="Externa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hyperlink" Target="https://repositorio.ipsantarem.pt/" TargetMode="External"/><Relationship Id="rId4" Type="http://schemas.openxmlformats.org/officeDocument/2006/relationships/hyperlink" Target="https://www.rcaap.pt/" TargetMode="External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2.png"/><Relationship Id="rId7" Type="http://schemas.openxmlformats.org/officeDocument/2006/relationships/hyperlink" Target="https://www.europeana.eu/pt" TargetMode="External"/><Relationship Id="rId2" Type="http://schemas.openxmlformats.org/officeDocument/2006/relationships/hyperlink" Target="https://www.b-on.pt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emf"/><Relationship Id="rId5" Type="http://schemas.openxmlformats.org/officeDocument/2006/relationships/hyperlink" Target="https://www.wdl.org/pt/" TargetMode="External"/><Relationship Id="rId4" Type="http://schemas.openxmlformats.org/officeDocument/2006/relationships/hyperlink" Target="https://www.europeana.eu/portal/pt" TargetMode="Externa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e.pt/xportal/xmain?xpgid=ine_main&amp;xpid=INE&amp;xlang=pt" TargetMode="External"/><Relationship Id="rId13" Type="http://schemas.openxmlformats.org/officeDocument/2006/relationships/hyperlink" Target="https://www.doabooks.org/" TargetMode="External"/><Relationship Id="rId3" Type="http://schemas.openxmlformats.org/officeDocument/2006/relationships/image" Target="../media/image25.png"/><Relationship Id="rId7" Type="http://schemas.openxmlformats.org/officeDocument/2006/relationships/hyperlink" Target="https://www.doabooks.org/doab?uiLanguage=en" TargetMode="External"/><Relationship Id="rId12" Type="http://schemas.openxmlformats.org/officeDocument/2006/relationships/image" Target="../media/image28.jpeg"/><Relationship Id="rId2" Type="http://schemas.openxmlformats.org/officeDocument/2006/relationships/hyperlink" Target="https://www.pordata.pt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doaj.org/" TargetMode="External"/><Relationship Id="rId11" Type="http://schemas.openxmlformats.org/officeDocument/2006/relationships/image" Target="../media/image27.png"/><Relationship Id="rId5" Type="http://schemas.openxmlformats.org/officeDocument/2006/relationships/hyperlink" Target="https://ec.europa.eu/eurostat" TargetMode="External"/><Relationship Id="rId10" Type="http://schemas.openxmlformats.org/officeDocument/2006/relationships/hyperlink" Target="https://ec.europa.eu/eurostat/home" TargetMode="External"/><Relationship Id="rId4" Type="http://schemas.openxmlformats.org/officeDocument/2006/relationships/hyperlink" Target="https://ine.pt/xportal/xmain?xpgid=ine_main&amp;xpid=INE" TargetMode="External"/><Relationship Id="rId9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159876198875/" TargetMode="External"/><Relationship Id="rId2" Type="http://schemas.openxmlformats.org/officeDocument/2006/relationships/hyperlink" Target="https://www.facebook.com/groups/351683134853230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emf"/><Relationship Id="rId5" Type="http://schemas.openxmlformats.org/officeDocument/2006/relationships/hyperlink" Target="https://www.facebook.com/P%C3%B3s-Gradua%C3%A7%C3%A3o-em-Bibliotecas-e-Literacias-Digitais-e-da-Informa%C3%A7%C3%A3o-1608189892784582/" TargetMode="External"/><Relationship Id="rId4" Type="http://schemas.openxmlformats.org/officeDocument/2006/relationships/hyperlink" Target="https://www.facebook.com/groups/321416831255496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7EC784-B17D-491A-8D32-9CD54CE523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dirty="0"/>
              <a:t>Da pesquisa de informação à publicação</a:t>
            </a:r>
            <a:br>
              <a:rPr lang="pt-PT" sz="4400" dirty="0"/>
            </a:br>
            <a:r>
              <a:rPr lang="pt-PT" sz="4000" b="1" dirty="0">
                <a:solidFill>
                  <a:schemeClr val="accent2"/>
                </a:solidFill>
              </a:rPr>
              <a:t>de conhecimento científico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AB35D72-502A-452A-93FD-3211BC7781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Lic. Educação Social– 1ºano</a:t>
            </a:r>
          </a:p>
          <a:p>
            <a:r>
              <a:rPr lang="pt-PT" dirty="0"/>
              <a:t>Dina Rocha – Unidade Biblioteca do IPSantarém  2023/2024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7873ED-7428-487A-8DAA-F3FCC35A1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697" y="667552"/>
            <a:ext cx="3769566" cy="251304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0EAB30F-B02F-42F0-B8B2-F7C2BA33FE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69" y="6595277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37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A43D39-5D83-45A7-A246-025A916F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Agenda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CB59DE0-D179-4CCE-BA12-77A171A44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  <a:p>
            <a:pPr marL="457200" lvl="1" indent="0">
              <a:buNone/>
            </a:pPr>
            <a:r>
              <a:rPr lang="pt-PT" dirty="0"/>
              <a:t>Pesquisar para produzir conhecimento </a:t>
            </a:r>
          </a:p>
          <a:p>
            <a:pPr lvl="2"/>
            <a:r>
              <a:rPr lang="pt-PT" dirty="0"/>
              <a:t>Fontes</a:t>
            </a:r>
          </a:p>
          <a:p>
            <a:pPr lvl="2"/>
            <a:r>
              <a:rPr lang="pt-PT" dirty="0"/>
              <a:t>Referências</a:t>
            </a:r>
          </a:p>
          <a:p>
            <a:pPr lvl="2"/>
            <a:r>
              <a:rPr lang="pt-PT" dirty="0"/>
              <a:t>Gestores de referências</a:t>
            </a:r>
          </a:p>
          <a:p>
            <a:pPr marL="457200" lvl="1" indent="0">
              <a:buNone/>
            </a:pPr>
            <a:r>
              <a:rPr lang="pt-PT" dirty="0"/>
              <a:t>Recursos de Informação científica</a:t>
            </a:r>
          </a:p>
          <a:p>
            <a:pPr lvl="2"/>
            <a:r>
              <a:rPr lang="pt-PT" dirty="0"/>
              <a:t>Repositórios</a:t>
            </a:r>
          </a:p>
          <a:p>
            <a:pPr lvl="2"/>
            <a:r>
              <a:rPr lang="pt-PT" dirty="0"/>
              <a:t>Bibliotecas Digitais</a:t>
            </a:r>
          </a:p>
          <a:p>
            <a:pPr lvl="2"/>
            <a:r>
              <a:rPr lang="pt-PT" dirty="0"/>
              <a:t>Outras recursos</a:t>
            </a:r>
          </a:p>
          <a:p>
            <a:pPr marL="457200" lvl="1" indent="0">
              <a:buNone/>
            </a:pPr>
            <a:r>
              <a:rPr lang="pt-PT" dirty="0"/>
              <a:t>Questões práticas</a:t>
            </a:r>
          </a:p>
          <a:p>
            <a:pPr lvl="2"/>
            <a:endParaRPr lang="pt-PT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5B896EE4-E17F-4BE7-AEFF-C0FA39B4C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2323E7D-9BE8-4A7E-8BCB-D55030FD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2</a:t>
            </a:fld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C75BE82-1DF8-4C03-8C13-1954AD3A4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304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81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664B3ADA-0B9F-4828-B1AB-9261F3099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8"/>
            <a:ext cx="3200400" cy="5710845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tx1"/>
                </a:solidFill>
              </a:rPr>
              <a:t>Muita informação</a:t>
            </a:r>
            <a:br>
              <a:rPr lang="pt-PT" sz="3200" b="1" dirty="0">
                <a:solidFill>
                  <a:schemeClr val="tx1"/>
                </a:solidFill>
              </a:rPr>
            </a:br>
            <a:br>
              <a:rPr lang="pt-PT" sz="3200" b="1" dirty="0">
                <a:solidFill>
                  <a:schemeClr val="tx1"/>
                </a:solidFill>
              </a:rPr>
            </a:br>
            <a:br>
              <a:rPr lang="pt-PT" sz="3200" b="1" dirty="0">
                <a:solidFill>
                  <a:schemeClr val="tx1"/>
                </a:solidFill>
              </a:rPr>
            </a:br>
            <a:r>
              <a:rPr lang="pt-PT" sz="3200" b="1" dirty="0">
                <a:solidFill>
                  <a:schemeClr val="tx1"/>
                </a:solidFill>
              </a:rPr>
              <a:t>Vários formatos</a:t>
            </a:r>
            <a:br>
              <a:rPr lang="pt-PT" b="1" dirty="0">
                <a:solidFill>
                  <a:schemeClr val="tx1"/>
                </a:solidFill>
              </a:rPr>
            </a:br>
            <a:br>
              <a:rPr lang="pt-PT" b="1" dirty="0">
                <a:solidFill>
                  <a:schemeClr val="tx1"/>
                </a:solidFill>
              </a:rPr>
            </a:br>
            <a:br>
              <a:rPr lang="pt-PT" b="1" dirty="0">
                <a:solidFill>
                  <a:schemeClr val="tx1"/>
                </a:solidFill>
              </a:rPr>
            </a:b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4" name="Marcador de Posição de Conteúdo 3">
            <a:extLst>
              <a:ext uri="{FF2B5EF4-FFF2-40B4-BE49-F238E27FC236}">
                <a16:creationId xmlns:a16="http://schemas.microsoft.com/office/drawing/2014/main" id="{67200002-9E0D-4D8E-84ED-B2796AD91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9501" y="900789"/>
            <a:ext cx="4615072" cy="4919898"/>
          </a:xfrm>
          <a:prstGeom prst="rect">
            <a:avLst/>
          </a:prstGeom>
        </p:spPr>
      </p:pic>
      <p:sp>
        <p:nvSpPr>
          <p:cNvPr id="7" name="Marcador de Posição do Rodapé 6">
            <a:extLst>
              <a:ext uri="{FF2B5EF4-FFF2-40B4-BE49-F238E27FC236}">
                <a16:creationId xmlns:a16="http://schemas.microsoft.com/office/drawing/2014/main" id="{627B5B9F-FB67-49D5-A103-619E71FC8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8" name="Marcador de Posição do Número do Diapositivo 7">
            <a:extLst>
              <a:ext uri="{FF2B5EF4-FFF2-40B4-BE49-F238E27FC236}">
                <a16:creationId xmlns:a16="http://schemas.microsoft.com/office/drawing/2014/main" id="{A2208064-9771-40A3-BEC0-601431CA5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3</a:t>
            </a:fld>
            <a:endParaRPr lang="pt-PT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1F11DF8-0C6A-4F8E-A251-EB0E3F165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50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4906C7-0F16-4EB3-81FA-9FA2C1167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solidFill>
                  <a:schemeClr val="tx1"/>
                </a:solidFill>
              </a:rPr>
              <a:t>COMO SELECIONAR???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6B8253E0-F6D6-4971-8D30-39C712C5DE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7214"/>
            <a:ext cx="3803779" cy="5797242"/>
          </a:xfrm>
          <a:prstGeom prst="rect">
            <a:avLst/>
          </a:prstGeom>
        </p:spPr>
      </p:pic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42448441-2D12-4371-8718-E0F3C88F6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Instituto Politécnico de Santarém Bibliotecas (ipsantarem.pt)</a:t>
            </a:r>
            <a:endParaRPr lang="pt-PT" dirty="0">
              <a:solidFill>
                <a:schemeClr val="tx1"/>
              </a:solidFill>
            </a:endParaRPr>
          </a:p>
          <a:p>
            <a:r>
              <a:rPr lang="pt-PT" dirty="0">
                <a:solidFill>
                  <a:schemeClr val="tx1"/>
                </a:solidFill>
              </a:rPr>
              <a:t>E mais…</a:t>
            </a:r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799E6B1-1CBC-49F8-A1BF-CD399405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5CE77EB-FE41-485D-B88C-8F4016EF8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4</a:t>
            </a:fld>
            <a:endParaRPr lang="pt-PT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11D7BAB-B8E8-4B97-B4EA-808FFFFE5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74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F3DC62-B884-4DDD-97F0-25BA2B42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solidFill>
                  <a:schemeClr val="tx1"/>
                </a:solidFill>
              </a:rPr>
              <a:t>Metodologia de Pesquisa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7" name="Google Shape;167;p25">
            <a:extLst>
              <a:ext uri="{FF2B5EF4-FFF2-40B4-BE49-F238E27FC236}">
                <a16:creationId xmlns:a16="http://schemas.microsoft.com/office/drawing/2014/main" id="{2BC72CD1-F7A2-4A07-B5EE-53B989BC6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156" y="1534271"/>
            <a:ext cx="3298371" cy="3457606"/>
          </a:xfrm>
          <a:prstGeom prst="ellipse">
            <a:avLst/>
          </a:prstGeom>
          <a:solidFill>
            <a:srgbClr val="EFEFEF"/>
          </a:solidFill>
          <a:ln w="9525" cap="flat" cmpd="sng">
            <a:solidFill>
              <a:srgbClr val="43434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50000"/>
              </a:lnSpc>
              <a:spcBef>
                <a:spcPts val="120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PT" sz="2200" kern="0" dirty="0">
                <a:solidFill>
                  <a:srgbClr val="F88C20"/>
                </a:solidFill>
                <a:latin typeface="Oswald"/>
                <a:ea typeface="Oswald"/>
                <a:cs typeface="Oswald"/>
                <a:sym typeface="Oswald"/>
              </a:rPr>
              <a:t>Informação credenciada </a:t>
            </a:r>
            <a:endParaRPr sz="2200" kern="0" dirty="0">
              <a:solidFill>
                <a:srgbClr val="F88C2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buClr>
                <a:srgbClr val="000000"/>
              </a:buClr>
              <a:buSzPts val="1100"/>
              <a:buFont typeface="Arial"/>
              <a:buNone/>
            </a:pPr>
            <a:r>
              <a:rPr lang="pt-PT" sz="2200" i="1" kern="0" dirty="0" err="1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vs</a:t>
            </a:r>
            <a:endParaRPr sz="2200" i="1" kern="0" dirty="0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ctr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2200" kern="0" dirty="0">
                <a:solidFill>
                  <a:srgbClr val="2998E3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pt-PT" sz="2200" kern="0" dirty="0">
                <a:solidFill>
                  <a:srgbClr val="F88C20"/>
                </a:solidFill>
                <a:latin typeface="Oswald"/>
                <a:ea typeface="Oswald"/>
                <a:cs typeface="Oswald"/>
                <a:sym typeface="Oswald"/>
              </a:rPr>
              <a:t>Informação </a:t>
            </a:r>
            <a:r>
              <a:rPr lang="pt-PT" sz="2200" b="1" kern="0" dirty="0">
                <a:solidFill>
                  <a:srgbClr val="F88C20"/>
                </a:solidFill>
                <a:latin typeface="Oswald"/>
                <a:ea typeface="Oswald"/>
                <a:cs typeface="Oswald"/>
                <a:sym typeface="Oswald"/>
              </a:rPr>
              <a:t>não</a:t>
            </a:r>
            <a:r>
              <a:rPr lang="pt-PT" sz="2200" kern="0" dirty="0">
                <a:solidFill>
                  <a:srgbClr val="F88C20"/>
                </a:solidFill>
                <a:latin typeface="Oswald"/>
                <a:ea typeface="Oswald"/>
                <a:cs typeface="Oswald"/>
                <a:sym typeface="Oswald"/>
              </a:rPr>
              <a:t> credenciada</a:t>
            </a:r>
            <a:endParaRPr sz="2200" kern="0" dirty="0">
              <a:solidFill>
                <a:srgbClr val="F88C2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B1162EC-8C48-4AF8-9E62-D39833583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pt-PT" sz="1800" dirty="0">
                <a:solidFill>
                  <a:schemeClr val="tx1"/>
                </a:solidFill>
              </a:rPr>
              <a:t>Aspetos a considerar:</a:t>
            </a:r>
          </a:p>
          <a:p>
            <a:pPr marL="558800" lv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Clr>
                <a:srgbClr val="434343"/>
              </a:buClr>
              <a:buSzPts val="2000"/>
            </a:pPr>
            <a:r>
              <a:rPr lang="pt-PT" sz="1800" dirty="0">
                <a:solidFill>
                  <a:schemeClr val="tx1"/>
                </a:solidFill>
              </a:rPr>
              <a:t>Fontes de informação</a:t>
            </a:r>
          </a:p>
          <a:p>
            <a:pPr marL="55880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</a:pPr>
            <a:r>
              <a:rPr lang="pt-PT" sz="1800" dirty="0">
                <a:solidFill>
                  <a:schemeClr val="tx1"/>
                </a:solidFill>
              </a:rPr>
              <a:t>Autores</a:t>
            </a:r>
          </a:p>
          <a:p>
            <a:pPr marL="55880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</a:pPr>
            <a:r>
              <a:rPr lang="pt-PT" sz="1800" dirty="0">
                <a:solidFill>
                  <a:schemeClr val="tx1"/>
                </a:solidFill>
              </a:rPr>
              <a:t>Atualização da informação</a:t>
            </a:r>
          </a:p>
          <a:p>
            <a:pPr marL="55880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</a:pPr>
            <a:endParaRPr lang="pt-PT" sz="1800" dirty="0">
              <a:solidFill>
                <a:schemeClr val="tx1"/>
              </a:solidFill>
            </a:endParaRPr>
          </a:p>
          <a:p>
            <a:endParaRPr lang="pt-PT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36A059E-4672-440B-964C-AE5B084F4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A906301-60CB-4C09-B291-0567D421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5</a:t>
            </a:fld>
            <a:endParaRPr lang="pt-PT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FE8620E-F92E-461D-977D-106950794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298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1378B2-7286-4291-9410-D3F63AA9E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solidFill>
                  <a:schemeClr val="tx1"/>
                </a:solidFill>
              </a:rPr>
              <a:t>Como nos chega a informação?</a:t>
            </a:r>
            <a:br>
              <a:rPr lang="pt-PT" b="1" dirty="0">
                <a:solidFill>
                  <a:schemeClr val="tx1"/>
                </a:solidFill>
              </a:rPr>
            </a:br>
            <a:endParaRPr lang="pt-PT" dirty="0"/>
          </a:p>
        </p:txBody>
      </p:sp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5EDEAC9E-8677-4B7F-A419-97CDDEFE2D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137" y="731838"/>
            <a:ext cx="5257800" cy="5257800"/>
          </a:xfrm>
        </p:spPr>
      </p:pic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62FE968-A9CB-4924-BC7B-7882E9BCC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0">
              <a:spcAft>
                <a:spcPts val="0"/>
              </a:spcAft>
            </a:pPr>
            <a:endParaRPr lang="pt-PT" sz="800" dirty="0">
              <a:solidFill>
                <a:schemeClr val="tx1"/>
              </a:solidFill>
            </a:endParaRPr>
          </a:p>
          <a:p>
            <a:pPr marL="114300" lvl="0">
              <a:lnSpc>
                <a:spcPct val="150000"/>
              </a:lnSpc>
              <a:spcAft>
                <a:spcPts val="0"/>
              </a:spcAft>
              <a:buClr>
                <a:srgbClr val="434343"/>
              </a:buClr>
              <a:buSzPts val="1800"/>
            </a:pPr>
            <a:r>
              <a:rPr lang="pt-PT" sz="2000" dirty="0">
                <a:solidFill>
                  <a:schemeClr val="tx1"/>
                </a:solidFill>
              </a:rPr>
              <a:t>Texto </a:t>
            </a:r>
            <a:r>
              <a:rPr lang="pt-PT" sz="1600" dirty="0">
                <a:solidFill>
                  <a:schemeClr val="tx1"/>
                </a:solidFill>
              </a:rPr>
              <a:t>(</a:t>
            </a:r>
            <a:r>
              <a:rPr lang="pt-PT" sz="1600" dirty="0" err="1">
                <a:solidFill>
                  <a:schemeClr val="tx1"/>
                </a:solidFill>
              </a:rPr>
              <a:t>ebook</a:t>
            </a:r>
            <a:r>
              <a:rPr lang="pt-PT" sz="1600" dirty="0">
                <a:solidFill>
                  <a:schemeClr val="tx1"/>
                </a:solidFill>
              </a:rPr>
              <a:t>; artigo; e-mail…)</a:t>
            </a:r>
          </a:p>
          <a:p>
            <a:pPr marL="11430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</a:pPr>
            <a:r>
              <a:rPr lang="pt-PT" sz="2000" dirty="0">
                <a:solidFill>
                  <a:schemeClr val="tx1"/>
                </a:solidFill>
              </a:rPr>
              <a:t>Vídeo </a:t>
            </a:r>
            <a:r>
              <a:rPr lang="pt-PT" sz="1600" dirty="0">
                <a:solidFill>
                  <a:schemeClr val="tx1"/>
                </a:solidFill>
              </a:rPr>
              <a:t>(filme; documentário; animação….)</a:t>
            </a:r>
          </a:p>
          <a:p>
            <a:pPr marL="11430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</a:pPr>
            <a:r>
              <a:rPr lang="pt-PT" sz="2000" dirty="0">
                <a:solidFill>
                  <a:schemeClr val="tx1"/>
                </a:solidFill>
              </a:rPr>
              <a:t>Áudio </a:t>
            </a:r>
            <a:r>
              <a:rPr lang="pt-PT" sz="1600" dirty="0">
                <a:solidFill>
                  <a:schemeClr val="tx1"/>
                </a:solidFill>
              </a:rPr>
              <a:t>(música; entrevista; ruído)</a:t>
            </a:r>
          </a:p>
          <a:p>
            <a:pPr marL="11430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</a:pPr>
            <a:r>
              <a:rPr lang="pt-PT" sz="2000" dirty="0">
                <a:solidFill>
                  <a:schemeClr val="tx1"/>
                </a:solidFill>
              </a:rPr>
              <a:t>Imagem </a:t>
            </a:r>
            <a:r>
              <a:rPr lang="pt-PT" sz="1600" dirty="0">
                <a:solidFill>
                  <a:schemeClr val="tx1"/>
                </a:solidFill>
              </a:rPr>
              <a:t>(fotografia; infografia; iconografia; mapa…)</a:t>
            </a:r>
          </a:p>
          <a:p>
            <a:pPr marL="11430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</a:pPr>
            <a:r>
              <a:rPr lang="pt-PT" sz="2000" dirty="0">
                <a:solidFill>
                  <a:schemeClr val="tx1"/>
                </a:solidFill>
              </a:rPr>
              <a:t>App; Blog; Website...</a:t>
            </a:r>
          </a:p>
          <a:p>
            <a:endParaRPr lang="pt-PT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31C4D89-1724-425E-B4FD-845A85DB1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73D7B7F-7D79-440A-9D31-38C2755E3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6</a:t>
            </a:fld>
            <a:endParaRPr lang="pt-PT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5FCC81D-D07A-4505-B087-FD6AA40633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151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2D75C61D-EE64-4806-A4DD-82067AF1F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solidFill>
                  <a:schemeClr val="tx1"/>
                </a:solidFill>
              </a:rPr>
              <a:t>Metodologia de Pesquisa</a:t>
            </a:r>
            <a:endParaRPr lang="pt-PT" dirty="0"/>
          </a:p>
        </p:txBody>
      </p:sp>
      <p:pic>
        <p:nvPicPr>
          <p:cNvPr id="10" name="Marcador de Posição de Conteúdo 9">
            <a:hlinkClick r:id="rId2"/>
            <a:extLst>
              <a:ext uri="{FF2B5EF4-FFF2-40B4-BE49-F238E27FC236}">
                <a16:creationId xmlns:a16="http://schemas.microsoft.com/office/drawing/2014/main" id="{C24BB6BD-9BDE-4FA4-B51C-6B6A1CC890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26801" y="1022401"/>
            <a:ext cx="3303037" cy="1857958"/>
          </a:xfrm>
          <a:prstGeom prst="rect">
            <a:avLst/>
          </a:prstGeom>
        </p:spPr>
      </p:pic>
      <p:sp>
        <p:nvSpPr>
          <p:cNvPr id="9" name="Marcador de Posição do Texto 8">
            <a:extLst>
              <a:ext uri="{FF2B5EF4-FFF2-40B4-BE49-F238E27FC236}">
                <a16:creationId xmlns:a16="http://schemas.microsoft.com/office/drawing/2014/main" id="{14BC2A33-8B12-4262-A720-7A8BB57C9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lvl="0" algn="just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pt-PT" sz="1600" dirty="0">
                <a:solidFill>
                  <a:schemeClr val="tx1"/>
                </a:solidFill>
              </a:rPr>
              <a:t>Normas </a:t>
            </a:r>
            <a:r>
              <a:rPr lang="pt-PT" sz="1600" b="1" dirty="0">
                <a:solidFill>
                  <a:schemeClr val="tx1"/>
                </a:solidFill>
              </a:rPr>
              <a:t>nacionais </a:t>
            </a:r>
            <a:r>
              <a:rPr lang="pt-PT" sz="1600" dirty="0">
                <a:solidFill>
                  <a:schemeClr val="tx1"/>
                </a:solidFill>
              </a:rPr>
              <a:t>e </a:t>
            </a:r>
            <a:r>
              <a:rPr lang="pt-PT" sz="1600" b="1" dirty="0">
                <a:solidFill>
                  <a:schemeClr val="tx1"/>
                </a:solidFill>
              </a:rPr>
              <a:t>internacionais</a:t>
            </a:r>
            <a:r>
              <a:rPr lang="pt-PT" sz="1600" dirty="0">
                <a:solidFill>
                  <a:schemeClr val="tx1"/>
                </a:solidFill>
              </a:rPr>
              <a:t> para a elaboração de bibliografias: </a:t>
            </a:r>
          </a:p>
          <a:p>
            <a:pPr marL="457200" lvl="0" indent="-342900" algn="just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Wingdings" panose="05000000000000000000" pitchFamily="2" charset="2"/>
              <a:buChar char="§"/>
            </a:pPr>
            <a:r>
              <a:rPr lang="pt-PT" sz="1600" dirty="0">
                <a:solidFill>
                  <a:schemeClr val="tx1"/>
                </a:solidFill>
              </a:rPr>
              <a:t>NP 405 -1;2;3;4</a:t>
            </a:r>
          </a:p>
          <a:p>
            <a:pPr marL="45720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Wingdings" panose="05000000000000000000" pitchFamily="2" charset="2"/>
              <a:buChar char="§"/>
            </a:pPr>
            <a:r>
              <a:rPr lang="pt-PT" sz="1600" dirty="0">
                <a:solidFill>
                  <a:schemeClr val="tx1"/>
                </a:solidFill>
              </a:rPr>
              <a:t>APA,</a:t>
            </a:r>
          </a:p>
          <a:p>
            <a:pPr marL="45720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Wingdings" panose="05000000000000000000" pitchFamily="2" charset="2"/>
              <a:buChar char="§"/>
            </a:pPr>
            <a:r>
              <a:rPr lang="pt-PT" sz="1600" dirty="0">
                <a:solidFill>
                  <a:schemeClr val="tx1"/>
                </a:solidFill>
              </a:rPr>
              <a:t>Harvard,</a:t>
            </a:r>
          </a:p>
          <a:p>
            <a:pPr marL="457200" lvl="0" indent="-3429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Wingdings" panose="05000000000000000000" pitchFamily="2" charset="2"/>
              <a:buChar char="§"/>
            </a:pPr>
            <a:r>
              <a:rPr lang="pt-PT" sz="1600" dirty="0">
                <a:solidFill>
                  <a:schemeClr val="tx1"/>
                </a:solidFill>
              </a:rPr>
              <a:t>...</a:t>
            </a:r>
          </a:p>
          <a:p>
            <a:pPr lvl="0" algn="just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pt-PT" sz="1600" dirty="0">
                <a:solidFill>
                  <a:schemeClr val="tx1"/>
                </a:solidFill>
              </a:rPr>
              <a:t>Devem seguir sempre a mesma e considerar o mesmo critério de ordenação, o mais comum é o alfabético.</a:t>
            </a:r>
          </a:p>
          <a:p>
            <a:endParaRPr lang="pt-PT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4F49D1F-86FA-4056-B2F7-C23AE307A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B189F69-C6EB-4A20-901D-D464C1306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7</a:t>
            </a:fld>
            <a:endParaRPr lang="pt-PT"/>
          </a:p>
        </p:txBody>
      </p:sp>
      <p:pic>
        <p:nvPicPr>
          <p:cNvPr id="11" name="Imagem 10">
            <a:hlinkClick r:id="rId4"/>
            <a:extLst>
              <a:ext uri="{FF2B5EF4-FFF2-40B4-BE49-F238E27FC236}">
                <a16:creationId xmlns:a16="http://schemas.microsoft.com/office/drawing/2014/main" id="{E2D69561-6270-427D-8E95-EE86911F1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441" y="902365"/>
            <a:ext cx="1524427" cy="200706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8B3AFDE-1030-4B67-9757-2B1DA4D7D8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  <p:pic>
        <p:nvPicPr>
          <p:cNvPr id="4" name="Imagem 3">
            <a:hlinkClick r:id="rId7"/>
            <a:extLst>
              <a:ext uri="{FF2B5EF4-FFF2-40B4-BE49-F238E27FC236}">
                <a16:creationId xmlns:a16="http://schemas.microsoft.com/office/drawing/2014/main" id="{B0F74904-B1C1-4892-9100-0D8E57F2A5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733" y="3698424"/>
            <a:ext cx="1298533" cy="1834436"/>
          </a:xfrm>
          <a:prstGeom prst="rect">
            <a:avLst/>
          </a:prstGeom>
        </p:spPr>
      </p:pic>
      <p:pic>
        <p:nvPicPr>
          <p:cNvPr id="3" name="Imagem 2">
            <a:hlinkClick r:id="rId9"/>
            <a:extLst>
              <a:ext uri="{FF2B5EF4-FFF2-40B4-BE49-F238E27FC236}">
                <a16:creationId xmlns:a16="http://schemas.microsoft.com/office/drawing/2014/main" id="{EA0140A1-1287-468A-BD34-97FCAF17378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511" y="3478007"/>
            <a:ext cx="1529046" cy="216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430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F3940-3B29-454A-9BE1-AC0C09A8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solidFill>
                  <a:schemeClr val="tx1"/>
                </a:solidFill>
              </a:rPr>
              <a:t>Metodologia de Pesquisa</a:t>
            </a:r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2D6E5CE-D0EC-4429-8FA9-4266560C3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785214"/>
            <a:ext cx="6492240" cy="5573684"/>
          </a:xfrm>
        </p:spPr>
        <p:txBody>
          <a:bodyPr/>
          <a:lstStyle/>
          <a:p>
            <a:pPr marL="0" lvl="0" indent="0"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PT" sz="3000" dirty="0">
                <a:solidFill>
                  <a:srgbClr val="434343"/>
                </a:solidFill>
                <a:highlight>
                  <a:srgbClr val="FFFFFF"/>
                </a:highlight>
              </a:rPr>
              <a:t>Gestores Automáticos de Referências Bibliográficas</a:t>
            </a:r>
          </a:p>
          <a:p>
            <a:pPr marL="0" lvl="0" indent="0" algn="just">
              <a:lnSpc>
                <a:spcPct val="150000"/>
              </a:lnSpc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PT" i="1" dirty="0">
                <a:solidFill>
                  <a:srgbClr val="434343"/>
                </a:solidFill>
              </a:rPr>
              <a:t>software</a:t>
            </a:r>
            <a:r>
              <a:rPr lang="pt-PT" dirty="0">
                <a:solidFill>
                  <a:srgbClr val="434343"/>
                </a:solidFill>
                <a:highlight>
                  <a:srgbClr val="FFFFFF"/>
                </a:highlight>
              </a:rPr>
              <a:t> livre que para além da gestão automática de referências bibliográficas permite a inserção de citações e cria uma base de dados onde pode inclusivamente anexar PDF e outros documentos.</a:t>
            </a:r>
          </a:p>
          <a:p>
            <a:pPr marL="457200" lvl="0" indent="0" algn="just"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PT" dirty="0">
                <a:solidFill>
                  <a:srgbClr val="434343"/>
                </a:solidFill>
              </a:rPr>
              <a:t>Alguns exemplos:</a:t>
            </a:r>
          </a:p>
          <a:p>
            <a:endParaRPr lang="pt-PT" dirty="0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9C77EA3-8540-4384-B858-4F6AC914B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PT" dirty="0"/>
          </a:p>
          <a:p>
            <a:endParaRPr lang="pt-PT" sz="3200" dirty="0">
              <a:solidFill>
                <a:schemeClr val="tx1"/>
              </a:solidFill>
            </a:endParaRPr>
          </a:p>
          <a:p>
            <a:r>
              <a:rPr lang="pt-PT" sz="3200" b="1" dirty="0">
                <a:solidFill>
                  <a:schemeClr val="tx1"/>
                </a:solidFill>
              </a:rPr>
              <a:t>Normas e estilos bibliográficos</a:t>
            </a:r>
            <a:endParaRPr lang="pt-PT" sz="3200" dirty="0">
              <a:solidFill>
                <a:schemeClr val="tx1"/>
              </a:solidFill>
            </a:endParaRP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06AF5ED-E5EE-4347-A9E9-236B3C15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1AAEF88-339C-40C3-8302-F66588C5B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8</a:t>
            </a:fld>
            <a:endParaRPr lang="pt-PT"/>
          </a:p>
        </p:txBody>
      </p:sp>
      <p:pic>
        <p:nvPicPr>
          <p:cNvPr id="7" name="Google Shape;209;p29">
            <a:hlinkClick r:id="rId2"/>
            <a:extLst>
              <a:ext uri="{FF2B5EF4-FFF2-40B4-BE49-F238E27FC236}">
                <a16:creationId xmlns:a16="http://schemas.microsoft.com/office/drawing/2014/main" id="{FE1D0D31-6FFC-419C-9EC0-0B227F9E798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2244" y="4397204"/>
            <a:ext cx="1341425" cy="134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10;p29">
            <a:hlinkClick r:id="rId4"/>
            <a:extLst>
              <a:ext uri="{FF2B5EF4-FFF2-40B4-BE49-F238E27FC236}">
                <a16:creationId xmlns:a16="http://schemas.microsoft.com/office/drawing/2014/main" id="{8EB085AB-8759-4AB8-BC5A-55A0CA5B16A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9757" y="4379276"/>
            <a:ext cx="1932809" cy="12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11;p29">
            <a:hlinkClick r:id="rId6"/>
            <a:extLst>
              <a:ext uri="{FF2B5EF4-FFF2-40B4-BE49-F238E27FC236}">
                <a16:creationId xmlns:a16="http://schemas.microsoft.com/office/drawing/2014/main" id="{B218DAEC-0071-4223-B2A3-51796945E11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58099" y="4370357"/>
            <a:ext cx="2111375" cy="116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99F3105-DC18-4B13-B5D2-E70C1F7F9A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2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16486-544C-4101-A9CA-36584B90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solidFill>
                  <a:schemeClr val="bg1"/>
                </a:solidFill>
                <a:latin typeface="Comfortaa"/>
                <a:ea typeface="Comfortaa"/>
                <a:cs typeface="Comfortaa"/>
                <a:sym typeface="Comfortaa"/>
              </a:rPr>
              <a:t>Ética e Direitos de Autoria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55CF89E-F27D-42C9-9D85-4F8B4B7A4BF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7AFEDE9-A414-4386-B5E7-1F0B14DF2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6D347A5-BDA6-423A-A3B7-ED935035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9</a:t>
            </a:fld>
            <a:endParaRPr lang="pt-PT"/>
          </a:p>
        </p:txBody>
      </p:sp>
      <p:pic>
        <p:nvPicPr>
          <p:cNvPr id="7" name="Google Shape;593;p71">
            <a:extLst>
              <a:ext uri="{FF2B5EF4-FFF2-40B4-BE49-F238E27FC236}">
                <a16:creationId xmlns:a16="http://schemas.microsoft.com/office/drawing/2014/main" id="{A023A117-FDDE-4C21-91A4-3E97E07690EE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 t="29825" b="30413"/>
          <a:stretch/>
        </p:blipFill>
        <p:spPr>
          <a:xfrm>
            <a:off x="5052527" y="1334413"/>
            <a:ext cx="6492875" cy="170909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5BD2D10A-1B5B-468C-B3D0-B60B52DF8C30}"/>
              </a:ext>
            </a:extLst>
          </p:cNvPr>
          <p:cNvSpPr/>
          <p:nvPr/>
        </p:nvSpPr>
        <p:spPr>
          <a:xfrm>
            <a:off x="5052527" y="3773748"/>
            <a:ext cx="6682273" cy="1749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500"/>
              </a:spcBef>
            </a:pPr>
            <a:r>
              <a:rPr lang="pt-PT" dirty="0">
                <a:latin typeface="Comfortaa"/>
                <a:ea typeface="Comfortaa"/>
                <a:cs typeface="Comfortaa"/>
                <a:sym typeface="Comfortaa"/>
              </a:rPr>
              <a:t>A Cumprir:</a:t>
            </a:r>
          </a:p>
          <a:p>
            <a:pPr marL="457200" lvl="0" indent="-368300" algn="just">
              <a:lnSpc>
                <a:spcPct val="115000"/>
              </a:lnSpc>
              <a:spcBef>
                <a:spcPts val="1000"/>
              </a:spcBef>
              <a:buSzPts val="2200"/>
              <a:buFont typeface="Comfortaa"/>
              <a:buChar char="●"/>
            </a:pPr>
            <a:r>
              <a:rPr lang="pt-PT" u="sng" dirty="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Direitos de Autor e Direitos Conexos</a:t>
            </a:r>
            <a:endParaRPr lang="pt-PT" dirty="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68300">
              <a:lnSpc>
                <a:spcPct val="115000"/>
              </a:lnSpc>
              <a:spcBef>
                <a:spcPts val="1000"/>
              </a:spcBef>
              <a:buSzPts val="2200"/>
              <a:buFont typeface="Comfortaa"/>
              <a:buChar char="●"/>
            </a:pPr>
            <a:r>
              <a:rPr lang="pt-PT" u="sng" dirty="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Comunicação de </a:t>
            </a:r>
            <a:r>
              <a:rPr lang="pt-PT" u="sng" dirty="0" err="1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Espectáculos</a:t>
            </a:r>
            <a:endParaRPr lang="pt-PT" dirty="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457200" lvl="0" indent="-368300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SzPts val="2200"/>
              <a:buFont typeface="Comfortaa"/>
              <a:buChar char="●"/>
            </a:pPr>
            <a:r>
              <a:rPr lang="pt-PT" u="sng" dirty="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Domínio Público</a:t>
            </a:r>
            <a:endParaRPr lang="pt-PT" dirty="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9AD951E-0E99-4167-9219-979F4B16D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5" y="4173584"/>
            <a:ext cx="2740353" cy="1088882"/>
          </a:xfrm>
          <a:prstGeom prst="rect">
            <a:avLst/>
          </a:prstGeom>
        </p:spPr>
      </p:pic>
      <p:pic>
        <p:nvPicPr>
          <p:cNvPr id="11" name="Google Shape;725;p83">
            <a:extLst>
              <a:ext uri="{FF2B5EF4-FFF2-40B4-BE49-F238E27FC236}">
                <a16:creationId xmlns:a16="http://schemas.microsoft.com/office/drawing/2014/main" id="{014E918E-1525-4FB6-9398-E0CD27D44D03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650" y="6364978"/>
            <a:ext cx="1197935" cy="42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6398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5C3AC-1B5F-41C6-B01C-78DB391CC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000" dirty="0"/>
              <a:t>Recursos de Informação científica</a:t>
            </a:r>
            <a:br>
              <a:rPr lang="pt-PT" dirty="0"/>
            </a:br>
            <a:endParaRPr lang="pt-PT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2FFD7A53-7E1C-47BE-B806-87344243B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409" y="1846263"/>
            <a:ext cx="5666069" cy="3626285"/>
          </a:xfrm>
        </p:spPr>
      </p:pic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FB7075A-ACFD-4810-A7B0-FAF72FBD8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315774C-2660-4D37-80E5-5A4B3E82E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10</a:t>
            </a:fld>
            <a:endParaRPr lang="pt-PT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1958652-0CB5-4F55-8FE4-6CCB4E602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72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A833EB7-E299-4E19-905D-35290AA0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A6B41F7-9192-4DDB-BB9D-3FBA3CC72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11</a:t>
            </a:fld>
            <a:endParaRPr lang="pt-PT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46249C-9A75-460D-BB76-9DB787EE6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  <p:pic>
        <p:nvPicPr>
          <p:cNvPr id="7" name="Imagem 6">
            <a:hlinkClick r:id="rId3"/>
            <a:extLst>
              <a:ext uri="{FF2B5EF4-FFF2-40B4-BE49-F238E27FC236}">
                <a16:creationId xmlns:a16="http://schemas.microsoft.com/office/drawing/2014/main" id="{B811D316-B787-4E98-8DD3-57B2F4FEC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877" y="266504"/>
            <a:ext cx="10590245" cy="595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6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2CA962-0A96-4053-A2EF-6042B41D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chemeClr val="tx1"/>
                </a:solidFill>
              </a:rPr>
              <a:t>Repositórios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6D9C12C-BE6B-4252-9FD5-766B9B85E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pt-PT" dirty="0"/>
          </a:p>
          <a:p>
            <a:r>
              <a:rPr lang="pt-PT" dirty="0">
                <a:solidFill>
                  <a:schemeClr val="tx1"/>
                </a:solidFill>
              </a:rPr>
              <a:t>RCIPS </a:t>
            </a:r>
          </a:p>
          <a:p>
            <a:r>
              <a:rPr lang="pt-PT" dirty="0">
                <a:solidFill>
                  <a:schemeClr val="tx1"/>
                </a:solidFill>
              </a:rPr>
              <a:t>RCAAP</a:t>
            </a:r>
          </a:p>
          <a:p>
            <a:r>
              <a:rPr lang="pt-PT" dirty="0">
                <a:solidFill>
                  <a:schemeClr val="tx1"/>
                </a:solidFill>
              </a:rPr>
              <a:t>EDUCAST</a:t>
            </a:r>
          </a:p>
          <a:p>
            <a:r>
              <a:rPr lang="pt-PT" sz="16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Arquivo</a:t>
            </a:r>
            <a:r>
              <a:rPr lang="pt-PT" sz="1600" b="1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pt-PT" sz="1600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endParaRPr lang="pt-PT" sz="1600" dirty="0">
              <a:solidFill>
                <a:schemeClr val="tx1"/>
              </a:solidFill>
            </a:endParaRPr>
          </a:p>
          <a:p>
            <a:endParaRPr lang="pt-PT" dirty="0">
              <a:solidFill>
                <a:schemeClr val="tx1"/>
              </a:solidFill>
            </a:endParaRPr>
          </a:p>
          <a:p>
            <a:endParaRPr lang="pt-PT" dirty="0">
              <a:solidFill>
                <a:schemeClr val="tx1"/>
              </a:solidFill>
            </a:endParaRPr>
          </a:p>
          <a:p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B105ECA-6B7E-4D32-8C02-F5DC2B95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E76197B-D7D7-41BE-A162-735D30E9F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53001" y="6459784"/>
            <a:ext cx="1312025" cy="365125"/>
          </a:xfrm>
        </p:spPr>
        <p:txBody>
          <a:bodyPr/>
          <a:lstStyle/>
          <a:p>
            <a:fld id="{5219D454-886C-4453-A35E-EA7E7F960ED2}" type="slidenum">
              <a:rPr lang="pt-PT" smtClean="0"/>
              <a:t>12</a:t>
            </a:fld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E032F98-703D-4C35-867C-1685A14E9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  <p:pic>
        <p:nvPicPr>
          <p:cNvPr id="11" name="Imagem 10">
            <a:hlinkClick r:id="rId4"/>
            <a:extLst>
              <a:ext uri="{FF2B5EF4-FFF2-40B4-BE49-F238E27FC236}">
                <a16:creationId xmlns:a16="http://schemas.microsoft.com/office/drawing/2014/main" id="{156B2F44-83EF-4A48-9376-048EDCB96E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831" y="1185890"/>
            <a:ext cx="1692341" cy="1776958"/>
          </a:xfrm>
          <a:prstGeom prst="rect">
            <a:avLst/>
          </a:prstGeom>
        </p:spPr>
      </p:pic>
      <p:pic>
        <p:nvPicPr>
          <p:cNvPr id="17" name="Imagem 16">
            <a:hlinkClick r:id="rId6"/>
            <a:extLst>
              <a:ext uri="{FF2B5EF4-FFF2-40B4-BE49-F238E27FC236}">
                <a16:creationId xmlns:a16="http://schemas.microsoft.com/office/drawing/2014/main" id="{D722DA22-32CC-4708-A733-81F074F035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44" y="3549995"/>
            <a:ext cx="2976972" cy="954736"/>
          </a:xfrm>
          <a:prstGeom prst="rect">
            <a:avLst/>
          </a:prstGeom>
        </p:spPr>
      </p:pic>
      <p:pic>
        <p:nvPicPr>
          <p:cNvPr id="1026" name="Picture 2" descr="Arquivo.pt: pesquisa sobre o passado">
            <a:hlinkClick r:id="rId8"/>
            <a:extLst>
              <a:ext uri="{FF2B5EF4-FFF2-40B4-BE49-F238E27FC236}">
                <a16:creationId xmlns:a16="http://schemas.microsoft.com/office/drawing/2014/main" id="{27ECCFA9-665A-4E9A-81FA-AEB092DDE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034" y="3201263"/>
            <a:ext cx="1303468" cy="130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Marcador de Posição de Conteúdo 11">
            <a:hlinkClick r:id="rId10"/>
            <a:extLst>
              <a:ext uri="{FF2B5EF4-FFF2-40B4-BE49-F238E27FC236}">
                <a16:creationId xmlns:a16="http://schemas.microsoft.com/office/drawing/2014/main" id="{FC7C1CEC-EB12-45B9-8D39-B29A465E4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08517"/>
            <a:ext cx="2379420" cy="686463"/>
          </a:xfrm>
        </p:spPr>
      </p:pic>
    </p:spTree>
    <p:extLst>
      <p:ext uri="{BB962C8B-B14F-4D97-AF65-F5344CB8AC3E}">
        <p14:creationId xmlns:p14="http://schemas.microsoft.com/office/powerpoint/2010/main" val="355464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3C7D5-F60C-4127-9CB6-B9518CFBF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chemeClr val="tx1"/>
                </a:solidFill>
              </a:rPr>
              <a:t>Bibliotecas Digitais</a:t>
            </a:r>
          </a:p>
        </p:txBody>
      </p:sp>
      <p:pic>
        <p:nvPicPr>
          <p:cNvPr id="2050" name="Picture 2" descr="b-on">
            <a:hlinkClick r:id="rId2"/>
            <a:extLst>
              <a:ext uri="{FF2B5EF4-FFF2-40B4-BE49-F238E27FC236}">
                <a16:creationId xmlns:a16="http://schemas.microsoft.com/office/drawing/2014/main" id="{8C3F18C8-5398-4A53-A5D3-0FD22309CC0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09922"/>
            <a:ext cx="2714625" cy="112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E9911FF-6E89-451F-9036-3BD1DB574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endParaRPr lang="pt-PT" dirty="0"/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pt-PT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B-on</a:t>
            </a:r>
            <a:r>
              <a:rPr lang="pt-P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– Biblioteca do Conhecimento 	online</a:t>
            </a:r>
            <a:endParaRPr lang="pt-PT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pt-PT" sz="16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Europeana</a:t>
            </a:r>
            <a:endParaRPr lang="pt-PT" sz="1600" dirty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57200" lvl="0" indent="-342900">
              <a:lnSpc>
                <a:spcPct val="115000"/>
              </a:lnSpc>
              <a:spcAft>
                <a:spcPts val="0"/>
              </a:spcAft>
              <a:buClr>
                <a:schemeClr val="tx1"/>
              </a:buClr>
              <a:buSzPts val="1800"/>
              <a:buFont typeface="Wingdings" panose="05000000000000000000" pitchFamily="2" charset="2"/>
              <a:buChar char="ü"/>
            </a:pPr>
            <a:endParaRPr lang="pt-PT" sz="1600" dirty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400050" lvl="0" indent="-28575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Wingdings" panose="05000000000000000000" pitchFamily="2" charset="2"/>
              <a:buChar char="ü"/>
            </a:pPr>
            <a:r>
              <a:rPr lang="pt-PT" sz="1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Biblioteca Digital Mundial </a:t>
            </a:r>
            <a:r>
              <a:rPr lang="pt-P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pt-PT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BDE9733-1EC3-44DF-8C03-CB1D8AB87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1C66DE6-7058-44D5-A1FF-EEDBD31E8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13</a:t>
            </a:fld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6DE2A41-6BF4-46C4-95E4-AB8E5D46D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  <p:pic>
        <p:nvPicPr>
          <p:cNvPr id="2052" name="Picture 4" descr="Europeana: próximos passos da biblioteca digital europeia | Atualidade |  Parlamento Europeu">
            <a:hlinkClick r:id="rId7"/>
            <a:extLst>
              <a:ext uri="{FF2B5EF4-FFF2-40B4-BE49-F238E27FC236}">
                <a16:creationId xmlns:a16="http://schemas.microsoft.com/office/drawing/2014/main" id="{0BAB6DCE-3DB9-4E64-964B-1FE534727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203" y="2233872"/>
            <a:ext cx="1589022" cy="19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blioteca Digital Mundial">
            <a:hlinkClick r:id="rId5"/>
            <a:extLst>
              <a:ext uri="{FF2B5EF4-FFF2-40B4-BE49-F238E27FC236}">
                <a16:creationId xmlns:a16="http://schemas.microsoft.com/office/drawing/2014/main" id="{C4B10149-B22D-4467-91CC-996B89A46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732" y="4414073"/>
            <a:ext cx="2657475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794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71981-3555-48F2-B8F0-6FF355D3B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>
                <a:solidFill>
                  <a:schemeClr val="tx1"/>
                </a:solidFill>
              </a:rPr>
              <a:t>Diretórios</a:t>
            </a:r>
            <a:br>
              <a:rPr lang="pt-PT" b="1" dirty="0">
                <a:solidFill>
                  <a:schemeClr val="tx1"/>
                </a:solidFill>
              </a:rPr>
            </a:br>
            <a:endParaRPr lang="pt-PT" b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Pordata | Cidadania 2.0">
            <a:hlinkClick r:id="rId2"/>
            <a:extLst>
              <a:ext uri="{FF2B5EF4-FFF2-40B4-BE49-F238E27FC236}">
                <a16:creationId xmlns:a16="http://schemas.microsoft.com/office/drawing/2014/main" id="{0B7D613B-6EB1-4032-9CC0-B48F37F5C74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700" y="1001550"/>
            <a:ext cx="1139825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C7797FE-235D-418A-90DE-3F48DB2AD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4191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Wingdings" panose="05000000000000000000" pitchFamily="2" charset="2"/>
              <a:buChar char="q"/>
            </a:pPr>
            <a:r>
              <a:rPr lang="pt-PT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PORDATA</a:t>
            </a:r>
            <a:r>
              <a:rPr lang="pt-P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191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Wingdings" panose="05000000000000000000" pitchFamily="2" charset="2"/>
              <a:buChar char="q"/>
            </a:pPr>
            <a:r>
              <a:rPr lang="pt-PT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INE </a:t>
            </a:r>
            <a:endParaRPr lang="pt-PT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91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Wingdings" panose="05000000000000000000" pitchFamily="2" charset="2"/>
              <a:buChar char="q"/>
            </a:pPr>
            <a:r>
              <a:rPr lang="pt-PT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Eurostat </a:t>
            </a:r>
            <a:endParaRPr lang="pt-PT" sz="16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910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Wingdings" panose="05000000000000000000" pitchFamily="2" charset="2"/>
              <a:buChar char="q"/>
            </a:pPr>
            <a:r>
              <a:rPr lang="pt-PT" sz="1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DOAJ</a:t>
            </a:r>
            <a:endParaRPr lang="pt-PT" sz="1600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910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Wingdings" panose="05000000000000000000" pitchFamily="2" charset="2"/>
              <a:buChar char="q"/>
            </a:pPr>
            <a:r>
              <a:rPr lang="pt-P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DOAB </a:t>
            </a:r>
            <a:endParaRPr lang="pt-PT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4C6A584-D875-481A-B5B8-820D748FD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FD7DF8B-3A43-4794-87D5-7A02BF76B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14</a:t>
            </a:fld>
            <a:endParaRPr lang="pt-PT"/>
          </a:p>
        </p:txBody>
      </p:sp>
      <p:pic>
        <p:nvPicPr>
          <p:cNvPr id="3076" name="Picture 4" descr="INE lança novo portal com informação mais próxima do cidadão | MAISFUTEBOL">
            <a:hlinkClick r:id="rId8"/>
            <a:extLst>
              <a:ext uri="{FF2B5EF4-FFF2-40B4-BE49-F238E27FC236}">
                <a16:creationId xmlns:a16="http://schemas.microsoft.com/office/drawing/2014/main" id="{EA61A398-39CB-4E03-9E67-5276D4940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2243" y="1737359"/>
            <a:ext cx="1363825" cy="986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verview - Eurostat">
            <a:hlinkClick r:id="rId10"/>
            <a:extLst>
              <a:ext uri="{FF2B5EF4-FFF2-40B4-BE49-F238E27FC236}">
                <a16:creationId xmlns:a16="http://schemas.microsoft.com/office/drawing/2014/main" id="{EB3DC812-29B3-482D-9D65-C45C3DD2D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2586039"/>
            <a:ext cx="1958881" cy="1220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Eurasian Journal of Physics and Functional Materials">
            <a:hlinkClick r:id="rId6"/>
            <a:extLst>
              <a:ext uri="{FF2B5EF4-FFF2-40B4-BE49-F238E27FC236}">
                <a16:creationId xmlns:a16="http://schemas.microsoft.com/office/drawing/2014/main" id="{9E0848D3-57A4-4F6C-B8C6-8BA8267FD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2" y="3429000"/>
            <a:ext cx="2078989" cy="98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DOAB: Directory of Open Access Books">
            <a:hlinkClick r:id="rId13"/>
            <a:extLst>
              <a:ext uri="{FF2B5EF4-FFF2-40B4-BE49-F238E27FC236}">
                <a16:creationId xmlns:a16="http://schemas.microsoft.com/office/drawing/2014/main" id="{BE00970E-6E35-47A1-AB04-9451AF043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4" y="4511825"/>
            <a:ext cx="2509838" cy="81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324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C11C9C-DC8A-45B4-B28C-CE7A858B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200" b="1" dirty="0"/>
              <a:t>Como comunicar conhecimento cientifico (Recursos)</a:t>
            </a:r>
            <a:br>
              <a:rPr lang="pt-PT" sz="3200" b="1" dirty="0"/>
            </a:br>
            <a:endParaRPr lang="pt-PT" sz="3200" b="1" dirty="0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2E54280-CE4D-4589-B7CB-299310CA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C524443-7E79-4BC4-B00C-E0A0134D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15</a:t>
            </a:fld>
            <a:endParaRPr lang="pt-PT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B83F679-3361-4D9B-B5E7-08596B19A9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851" y="1819313"/>
            <a:ext cx="7483462" cy="374173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0E91952-859B-4C8E-B949-5953FDB00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332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29E584-3EE1-4FAB-9C70-6AA52D9E3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302" y="286604"/>
            <a:ext cx="9769151" cy="1234286"/>
          </a:xfrm>
        </p:spPr>
        <p:txBody>
          <a:bodyPr>
            <a:normAutofit fontScale="90000"/>
          </a:bodyPr>
          <a:lstStyle/>
          <a:p>
            <a:r>
              <a:rPr lang="pt-PT" dirty="0"/>
              <a:t>Publicar conhecimento…Onde?</a:t>
            </a:r>
            <a:br>
              <a:rPr lang="pt-PT" dirty="0"/>
            </a:br>
            <a:endParaRPr lang="pt-PT" dirty="0"/>
          </a:p>
        </p:txBody>
      </p:sp>
      <p:pic>
        <p:nvPicPr>
          <p:cNvPr id="6" name="Imagen 1">
            <a:extLst>
              <a:ext uri="{FF2B5EF4-FFF2-40B4-BE49-F238E27FC236}">
                <a16:creationId xmlns:a16="http://schemas.microsoft.com/office/drawing/2014/main" id="{C9FDD15B-88D4-4ECE-A3CA-DF2278625B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3310255" y="1846263"/>
            <a:ext cx="5631815" cy="4022725"/>
          </a:xfrm>
          <a:prstGeom prst="rect">
            <a:avLst/>
          </a:prstGeom>
          <a:noFill/>
        </p:spPr>
      </p:pic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A64138C1-1B65-4CF8-B115-CC092ECA5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CC4469E1-60A3-4A20-B4C2-42A898B52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16</a:t>
            </a:fld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088F78D-D72C-40A0-BD2E-924F82E14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811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77A47-640E-455B-A8EA-C57329CC4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3473788"/>
          </a:xfrm>
        </p:spPr>
        <p:txBody>
          <a:bodyPr>
            <a:noAutofit/>
          </a:bodyPr>
          <a:lstStyle/>
          <a:p>
            <a:r>
              <a:rPr lang="pt-PT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Acesso Aberto ao Conhecimento</a:t>
            </a:r>
            <a:br>
              <a:rPr lang="pt-PT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PT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PT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</a:t>
            </a:r>
            <a:endParaRPr lang="pt-PT" sz="3200" dirty="0">
              <a:solidFill>
                <a:schemeClr val="tx1"/>
              </a:solidFill>
            </a:endParaRP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259DE0A-DA5A-4264-AF9A-82309B28A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  <a:p>
            <a:pPr marL="0" lv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pt-PT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...a seguir...na rede:</a:t>
            </a:r>
          </a:p>
          <a:p>
            <a:pPr marL="0" lv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pt-PT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Evaluación</a:t>
            </a:r>
            <a:r>
              <a:rPr lang="pt-P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 de la </a:t>
            </a:r>
            <a:r>
              <a:rPr lang="pt-PT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Investigación</a:t>
            </a:r>
            <a:r>
              <a:rPr lang="pt-P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 Científica</a:t>
            </a:r>
            <a:endParaRPr lang="pt-PT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pt-P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ALFABETIZACIÓN INFORMACIONAL / </a:t>
            </a:r>
            <a:r>
              <a:rPr lang="pt-PT" u="sng" dirty="0" err="1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Iberoamérica</a:t>
            </a:r>
            <a:endParaRPr lang="pt-PT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pt-P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Bibliotecas 2.0</a:t>
            </a:r>
            <a:endParaRPr lang="pt-PT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50000"/>
              </a:lnSpc>
              <a:spcAft>
                <a:spcPts val="0"/>
              </a:spcAft>
              <a:buNone/>
            </a:pPr>
            <a:r>
              <a:rPr lang="pt-PT" u="sng" dirty="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Pós-Graduação em Bibliotecas e Literacias Digitais e da Informação</a:t>
            </a:r>
            <a:endParaRPr lang="pt-PT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pt-PT" dirty="0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78525CD-5F2B-40B8-B404-7B6A6160C6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5225142"/>
            <a:ext cx="3200400" cy="1080061"/>
          </a:xfrm>
        </p:spPr>
        <p:txBody>
          <a:bodyPr/>
          <a:lstStyle/>
          <a:p>
            <a:endParaRPr lang="pt-PT" dirty="0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C18D294-406A-4BF7-B470-473750785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57866C5-93C6-49F7-B305-26E7D3280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17</a:t>
            </a:fld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5D6FAF1-19E8-4B03-AD25-28CDB73E8B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546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3F625744-C09D-4CB1-A3C6-938A0D446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3600" b="1" dirty="0"/>
              <a:t>Contactos</a:t>
            </a:r>
          </a:p>
        </p:txBody>
      </p:sp>
      <p:sp>
        <p:nvSpPr>
          <p:cNvPr id="7" name="Marcador de Posição de Conteúdo 6">
            <a:extLst>
              <a:ext uri="{FF2B5EF4-FFF2-40B4-BE49-F238E27FC236}">
                <a16:creationId xmlns:a16="http://schemas.microsoft.com/office/drawing/2014/main" id="{6BE92B0A-E490-488C-B994-85633DAFB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PT" sz="2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Muito Obrigada, e BOM TRABALHO</a:t>
            </a:r>
          </a:p>
          <a:p>
            <a:pPr marL="0" lvl="0" indent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PT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Dina Rocha</a:t>
            </a:r>
          </a:p>
          <a:p>
            <a:pPr marL="0" lvl="0" indent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PT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dina.rocha@sc.ipsantarem.pt </a:t>
            </a:r>
          </a:p>
          <a:p>
            <a:pPr marL="0" lvl="0" indent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</a:pPr>
            <a:r>
              <a:rPr lang="pt-PT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dir.biblioteca@ipsantarem.pt – Unidade Biblioteca do IPSantarém</a:t>
            </a:r>
          </a:p>
          <a:p>
            <a:endParaRPr lang="pt-PT" dirty="0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0BB3EAD0-4D45-44BE-9A5E-FA588DB6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Dina Rocha - Unidade Biblioteca 2023/2024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8E11D32-588B-458A-8C61-46EBADA1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9D454-886C-4453-A35E-EA7E7F960ED2}" type="slidenum">
              <a:rPr lang="pt-PT" smtClean="0"/>
              <a:t>18</a:t>
            </a:fld>
            <a:endParaRPr lang="pt-PT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73F4A2B-F503-4FB9-8B36-C715D0481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65" y="6541828"/>
            <a:ext cx="566670" cy="2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34124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iva">
  <a:themeElements>
    <a:clrScheme name="Retrospetiv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1025</TotalTime>
  <Words>478</Words>
  <Application>Microsoft Office PowerPoint</Application>
  <PresentationFormat>Ecrã Panorâmico</PresentationFormat>
  <Paragraphs>124</Paragraphs>
  <Slides>18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Comfortaa</vt:lpstr>
      <vt:lpstr>Oswald</vt:lpstr>
      <vt:lpstr>Times New Roman</vt:lpstr>
      <vt:lpstr>Wingdings</vt:lpstr>
      <vt:lpstr>Retrospetiva</vt:lpstr>
      <vt:lpstr>Da pesquisa de informação à publicação de conhecimento científico</vt:lpstr>
      <vt:lpstr>Agenda</vt:lpstr>
      <vt:lpstr>Muita informação   Vários formatos   </vt:lpstr>
      <vt:lpstr>COMO SELECIONAR???</vt:lpstr>
      <vt:lpstr>Metodologia de Pesquisa</vt:lpstr>
      <vt:lpstr>Como nos chega a informação? </vt:lpstr>
      <vt:lpstr>Metodologia de Pesquisa</vt:lpstr>
      <vt:lpstr>Metodologia de Pesquisa</vt:lpstr>
      <vt:lpstr>Ética e Direitos de Autoria</vt:lpstr>
      <vt:lpstr>Recursos de Informação científica </vt:lpstr>
      <vt:lpstr>Apresentação do PowerPoint</vt:lpstr>
      <vt:lpstr>Repositórios</vt:lpstr>
      <vt:lpstr>Bibliotecas Digitais</vt:lpstr>
      <vt:lpstr>Diretórios </vt:lpstr>
      <vt:lpstr>Como comunicar conhecimento cientifico (Recursos) </vt:lpstr>
      <vt:lpstr>Publicar conhecimento…Onde? </vt:lpstr>
      <vt:lpstr>Acesso Aberto ao Conhecimento   Social Media</vt:lpstr>
      <vt:lpstr>Contactos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Dina Rocha - IPSantarém</dc:creator>
  <cp:lastModifiedBy>Dina Rocha - IPSantarém</cp:lastModifiedBy>
  <cp:revision>68</cp:revision>
  <dcterms:created xsi:type="dcterms:W3CDTF">2020-11-20T11:34:59Z</dcterms:created>
  <dcterms:modified xsi:type="dcterms:W3CDTF">2023-10-27T21:53:15Z</dcterms:modified>
</cp:coreProperties>
</file>